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1"/>
  </p:notesMasterIdLst>
  <p:sldIdLst>
    <p:sldId id="256" r:id="rId2"/>
    <p:sldId id="257" r:id="rId3"/>
    <p:sldId id="259" r:id="rId4"/>
    <p:sldId id="261" r:id="rId5"/>
    <p:sldId id="263" r:id="rId6"/>
    <p:sldId id="264" r:id="rId7"/>
    <p:sldId id="265" r:id="rId8"/>
    <p:sldId id="276" r:id="rId9"/>
    <p:sldId id="27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5341" autoAdjust="0"/>
  </p:normalViewPr>
  <p:slideViewPr>
    <p:cSldViewPr>
      <p:cViewPr>
        <p:scale>
          <a:sx n="77" d="100"/>
          <a:sy n="77" d="100"/>
        </p:scale>
        <p:origin x="-115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23114A7-8128-4D12-9B52-F93EBA97CAD5}" type="datetimeFigureOut">
              <a:rPr lang="ar-EG" smtClean="0"/>
              <a:pPr/>
              <a:t>08/08/1441</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EC5E00B-1ED2-4E50-BCBB-299BD06DA207}" type="slidenum">
              <a:rPr lang="ar-EG" smtClean="0"/>
              <a:pPr/>
              <a:t>‹#›</a:t>
            </a:fld>
            <a:endParaRPr lang="ar-EG"/>
          </a:p>
        </p:txBody>
      </p:sp>
    </p:spTree>
    <p:extLst>
      <p:ext uri="{BB962C8B-B14F-4D97-AF65-F5344CB8AC3E}">
        <p14:creationId xmlns:p14="http://schemas.microsoft.com/office/powerpoint/2010/main" val="22392856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EEC5E00B-1ED2-4E50-BCBB-299BD06DA207}" type="slidenum">
              <a:rPr lang="ar-EG" smtClean="0"/>
              <a:pPr/>
              <a:t>1</a:t>
            </a:fld>
            <a:endParaRPr lang="ar-E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a:p>
        </p:txBody>
      </p:sp>
      <p:sp>
        <p:nvSpPr>
          <p:cNvPr id="4" name="Slide Number Placeholder 3"/>
          <p:cNvSpPr>
            <a:spLocks noGrp="1"/>
          </p:cNvSpPr>
          <p:nvPr>
            <p:ph type="sldNum" sz="quarter" idx="10"/>
          </p:nvPr>
        </p:nvSpPr>
        <p:spPr/>
        <p:txBody>
          <a:bodyPr/>
          <a:lstStyle/>
          <a:p>
            <a:fld id="{EEC5E00B-1ED2-4E50-BCBB-299BD06DA207}" type="slidenum">
              <a:rPr lang="ar-EG" smtClean="0"/>
              <a:pPr/>
              <a:t>8</a:t>
            </a:fld>
            <a:endParaRPr lang="ar-E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a:p>
        </p:txBody>
      </p:sp>
      <p:sp>
        <p:nvSpPr>
          <p:cNvPr id="4" name="Slide Number Placeholder 3"/>
          <p:cNvSpPr>
            <a:spLocks noGrp="1"/>
          </p:cNvSpPr>
          <p:nvPr>
            <p:ph type="sldNum" sz="quarter" idx="10"/>
          </p:nvPr>
        </p:nvSpPr>
        <p:spPr/>
        <p:txBody>
          <a:bodyPr/>
          <a:lstStyle/>
          <a:p>
            <a:fld id="{EEC5E00B-1ED2-4E50-BCBB-299BD06DA207}" type="slidenum">
              <a:rPr lang="ar-EG" smtClean="0"/>
              <a:pPr/>
              <a:t>9</a:t>
            </a:fld>
            <a:endParaRPr lang="ar-E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D8BD707-D9CF-40AE-B4C6-C98DA3205C09}" type="datetimeFigureOut">
              <a:rPr lang="en-US" smtClean="0"/>
              <a:pPr/>
              <a:t>4/1/2020</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D8BD707-D9CF-40AE-B4C6-C98DA3205C09}" type="datetimeFigureOut">
              <a:rPr lang="en-US" smtClean="0"/>
              <a:pPr/>
              <a:t>4/1/2020</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D8BD707-D9CF-40AE-B4C6-C98DA3205C09}" type="datetimeFigureOut">
              <a:rPr lang="en-US" smtClean="0"/>
              <a:pPr/>
              <a:t>4/1/2020</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B6F15528-21DE-4FAA-801E-634DDDAF4B2B}"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D8BD707-D9CF-40AE-B4C6-C98DA3205C09}" type="datetimeFigureOut">
              <a:rPr lang="en-US" smtClean="0"/>
              <a:pPr/>
              <a:t>4/1/2020</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D8BD707-D9CF-40AE-B4C6-C98DA3205C09}" type="datetimeFigureOut">
              <a:rPr lang="en-US" smtClean="0"/>
              <a:pPr/>
              <a:t>4/1/2020</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D8BD707-D9CF-40AE-B4C6-C98DA3205C09}" type="datetimeFigureOut">
              <a:rPr lang="en-US" smtClean="0"/>
              <a:pPr/>
              <a:t>4/1/2020</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D8BD707-D9CF-40AE-B4C6-C98DA3205C09}" type="datetimeFigureOut">
              <a:rPr lang="en-US" smtClean="0"/>
              <a:pPr/>
              <a:t>4/1/2020</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D8BD707-D9CF-40AE-B4C6-C98DA3205C09}" type="datetimeFigureOut">
              <a:rPr lang="en-US" smtClean="0"/>
              <a:pPr/>
              <a:t>4/1/2020</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D8BD707-D9CF-40AE-B4C6-C98DA3205C09}" type="datetimeFigureOut">
              <a:rPr lang="en-US" smtClean="0"/>
              <a:pPr/>
              <a:t>4/1/2020</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
            <a:ext cx="9144000" cy="7010400"/>
          </a:xfrm>
          <a:prstGeom prst="rect">
            <a:avLst/>
          </a:prstGeom>
        </p:spPr>
      </p:pic>
      <p:sp>
        <p:nvSpPr>
          <p:cNvPr id="2" name="Title 1"/>
          <p:cNvSpPr>
            <a:spLocks noGrp="1"/>
          </p:cNvSpPr>
          <p:nvPr>
            <p:ph type="ctrTitle" idx="4294967295"/>
          </p:nvPr>
        </p:nvSpPr>
        <p:spPr>
          <a:xfrm>
            <a:off x="228600" y="3124200"/>
            <a:ext cx="8915400" cy="3505200"/>
          </a:xfrm>
        </p:spPr>
        <p:txBody>
          <a:bodyPr>
            <a:normAutofit fontScale="90000"/>
          </a:bodyPr>
          <a:lstStyle/>
          <a:p>
            <a:pPr algn="ctr">
              <a:defRPr/>
            </a:pPr>
            <a:r>
              <a:rPr lang="ar-EG" sz="4000" dirty="0" smtClean="0">
                <a:solidFill>
                  <a:schemeClr val="tx1"/>
                </a:solidFill>
              </a:rPr>
              <a:t/>
            </a:r>
            <a:br>
              <a:rPr lang="ar-EG" sz="4000" dirty="0" smtClean="0">
                <a:solidFill>
                  <a:schemeClr val="tx1"/>
                </a:solidFill>
              </a:rPr>
            </a:br>
            <a:r>
              <a:rPr lang="ar-EG" sz="4000" dirty="0" smtClean="0">
                <a:solidFill>
                  <a:schemeClr val="tx1"/>
                </a:solidFill>
              </a:rPr>
              <a:t/>
            </a:r>
            <a:br>
              <a:rPr lang="ar-EG" sz="4000" dirty="0" smtClean="0">
                <a:solidFill>
                  <a:schemeClr val="tx1"/>
                </a:solidFill>
              </a:rPr>
            </a:br>
            <a:r>
              <a:rPr lang="ar-EG" sz="4000" b="1" kern="0" spc="50" dirty="0" smtClean="0">
                <a:ln w="11430"/>
                <a:solidFill>
                  <a:prstClr val="black"/>
                </a:solidFill>
                <a:effectLst>
                  <a:outerShdw blurRad="76200" dist="50800" dir="5400000" algn="tl" rotWithShape="0">
                    <a:srgbClr val="000000">
                      <a:alpha val="65000"/>
                    </a:srgbClr>
                  </a:outerShdw>
                </a:effectLst>
                <a:latin typeface="ZWAdobeF" pitchFamily="2" charset="0"/>
              </a:rPr>
              <a:t>تطبيقات إدارة الرياضات المائية</a:t>
            </a:r>
            <a:br>
              <a:rPr lang="ar-EG" sz="4000" b="1" kern="0" spc="50" dirty="0" smtClean="0">
                <a:ln w="11430"/>
                <a:solidFill>
                  <a:prstClr val="black"/>
                </a:solidFill>
                <a:effectLst>
                  <a:outerShdw blurRad="76200" dist="50800" dir="5400000" algn="tl" rotWithShape="0">
                    <a:srgbClr val="000000">
                      <a:alpha val="65000"/>
                    </a:srgbClr>
                  </a:outerShdw>
                </a:effectLst>
                <a:latin typeface="ZWAdobeF" pitchFamily="2" charset="0"/>
              </a:rPr>
            </a:br>
            <a:r>
              <a:rPr lang="en-US" sz="4000" b="1" kern="0" spc="50" dirty="0" smtClean="0">
                <a:ln w="11430"/>
                <a:solidFill>
                  <a:prstClr val="black"/>
                </a:solidFill>
                <a:effectLst>
                  <a:outerShdw blurRad="76200" dist="50800" dir="5400000" algn="tl" rotWithShape="0">
                    <a:srgbClr val="000000">
                      <a:alpha val="65000"/>
                    </a:srgbClr>
                  </a:outerShdw>
                </a:effectLst>
              </a:rPr>
              <a:t/>
            </a:r>
            <a:br>
              <a:rPr lang="en-US" sz="4000" b="1" kern="0" spc="50" dirty="0" smtClean="0">
                <a:ln w="11430"/>
                <a:solidFill>
                  <a:prstClr val="black"/>
                </a:solidFill>
                <a:effectLst>
                  <a:outerShdw blurRad="76200" dist="50800" dir="5400000" algn="tl" rotWithShape="0">
                    <a:srgbClr val="000000">
                      <a:alpha val="65000"/>
                    </a:srgbClr>
                  </a:outerShdw>
                </a:effectLst>
              </a:rPr>
            </a:br>
            <a:r>
              <a:rPr lang="ar-EG" sz="4000" dirty="0" smtClean="0">
                <a:solidFill>
                  <a:schemeClr val="tx1"/>
                </a:solidFill>
              </a:rPr>
              <a:t/>
            </a:r>
            <a:br>
              <a:rPr lang="ar-EG" sz="4000" dirty="0" smtClean="0">
                <a:solidFill>
                  <a:schemeClr val="tx1"/>
                </a:solidFill>
              </a:rPr>
            </a:br>
            <a:r>
              <a:rPr lang="ar-EG" sz="4000" dirty="0" smtClean="0">
                <a:solidFill>
                  <a:schemeClr val="tx1"/>
                </a:solidFill>
              </a:rPr>
              <a:t>إعداد </a:t>
            </a:r>
            <a:br>
              <a:rPr lang="ar-EG" sz="4000" dirty="0" smtClean="0">
                <a:solidFill>
                  <a:schemeClr val="tx1"/>
                </a:solidFill>
              </a:rPr>
            </a:br>
            <a:r>
              <a:rPr lang="ar-EG" sz="4000" dirty="0" smtClean="0">
                <a:solidFill>
                  <a:schemeClr val="tx1"/>
                </a:solidFill>
              </a:rPr>
              <a:t>د/ أحمد محمد عبدالرحمن بدير </a:t>
            </a:r>
            <a:r>
              <a:rPr lang="ar-EG" dirty="0" smtClean="0">
                <a:solidFill>
                  <a:schemeClr val="tx1"/>
                </a:solidFill>
              </a:rPr>
              <a:t/>
            </a:r>
            <a:br>
              <a:rPr lang="ar-EG" dirty="0" smtClean="0">
                <a:solidFill>
                  <a:schemeClr val="tx1"/>
                </a:solidFill>
              </a:rPr>
            </a:br>
            <a:r>
              <a:rPr lang="ar-EG" dirty="0" smtClean="0">
                <a:solidFill>
                  <a:schemeClr val="tx1"/>
                </a:solidFill>
              </a:rPr>
              <a:t/>
            </a:r>
            <a:br>
              <a:rPr lang="ar-EG" dirty="0" smtClean="0">
                <a:solidFill>
                  <a:schemeClr val="tx1"/>
                </a:solidFill>
              </a:rPr>
            </a:br>
            <a:r>
              <a:rPr lang="ar-EG" dirty="0" smtClean="0">
                <a:solidFill>
                  <a:schemeClr val="tx1"/>
                </a:solidFill>
              </a:rPr>
              <a:t/>
            </a:r>
            <a:br>
              <a:rPr lang="ar-EG" dirty="0" smtClean="0">
                <a:solidFill>
                  <a:schemeClr val="tx1"/>
                </a:solidFill>
              </a:rPr>
            </a:br>
            <a:endParaRPr lang="ar-EG" dirty="0">
              <a:solidFill>
                <a:schemeClr val="tx1"/>
              </a:solidFill>
            </a:endParaRPr>
          </a:p>
        </p:txBody>
      </p:sp>
      <p:pic>
        <p:nvPicPr>
          <p:cNvPr id="1027" name="Picture 3" descr="C:\Users\elngar\Desktop\download.jpg"/>
          <p:cNvPicPr>
            <a:picLocks noChangeAspect="1" noChangeArrowheads="1"/>
          </p:cNvPicPr>
          <p:nvPr/>
        </p:nvPicPr>
        <p:blipFill>
          <a:blip r:embed="rId4"/>
          <a:srcRect/>
          <a:stretch>
            <a:fillRect/>
          </a:stretch>
        </p:blipFill>
        <p:spPr bwMode="auto">
          <a:xfrm>
            <a:off x="6096000" y="0"/>
            <a:ext cx="3048000" cy="2286000"/>
          </a:xfrm>
          <a:prstGeom prst="rect">
            <a:avLst/>
          </a:prstGeom>
          <a:noFill/>
        </p:spPr>
      </p:pic>
    </p:spTree>
  </p:cSld>
  <p:clrMapOvr>
    <a:masterClrMapping/>
  </p:clrMapOvr>
  <p:transition>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86600"/>
          </a:xfrm>
          <a:prstGeom prst="rect">
            <a:avLst/>
          </a:prstGeom>
        </p:spPr>
      </p:pic>
      <p:sp>
        <p:nvSpPr>
          <p:cNvPr id="3" name="Content Placeholder 2"/>
          <p:cNvSpPr>
            <a:spLocks noGrp="1"/>
          </p:cNvSpPr>
          <p:nvPr>
            <p:ph idx="1"/>
          </p:nvPr>
        </p:nvSpPr>
        <p:spPr>
          <a:xfrm>
            <a:off x="457200" y="838200"/>
            <a:ext cx="8229600" cy="5334000"/>
          </a:xfrm>
        </p:spPr>
        <p:txBody>
          <a:bodyPr>
            <a:normAutofit/>
          </a:bodyPr>
          <a:lstStyle/>
          <a:p>
            <a:pPr algn="just"/>
            <a:endParaRPr lang="ar-EG" sz="2400" dirty="0" smtClean="0">
              <a:solidFill>
                <a:srgbClr val="FF0000"/>
              </a:solidFill>
              <a:latin typeface="Times New Roman" pitchFamily="18" charset="0"/>
              <a:cs typeface="Times New Roman" pitchFamily="18" charset="0"/>
            </a:endParaRPr>
          </a:p>
          <a:p>
            <a:pPr algn="just"/>
            <a:endParaRPr lang="ar-EG" sz="2400" dirty="0" smtClean="0">
              <a:solidFill>
                <a:schemeClr val="bg1">
                  <a:lumMod val="95000"/>
                  <a:lumOff val="5000"/>
                </a:schemeClr>
              </a:solidFill>
              <a:latin typeface="Times New Roman" pitchFamily="18" charset="0"/>
              <a:cs typeface="Times New Roman" pitchFamily="18" charset="0"/>
            </a:endParaRPr>
          </a:p>
          <a:p>
            <a:pPr algn="just"/>
            <a:endParaRPr lang="ar-EG" sz="2400" dirty="0">
              <a:solidFill>
                <a:schemeClr val="bg1">
                  <a:lumMod val="95000"/>
                  <a:lumOff val="5000"/>
                </a:schemeClr>
              </a:solidFill>
              <a:latin typeface="Times New Roman" pitchFamily="18" charset="0"/>
              <a:cs typeface="Times New Roman" pitchFamily="18" charset="0"/>
            </a:endParaRPr>
          </a:p>
        </p:txBody>
      </p:sp>
      <p:pic>
        <p:nvPicPr>
          <p:cNvPr id="9" name="Picture 13" descr="C:\Documents and Settings\Administrator\Desktop\New Folder (3)\Untitled-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36220"/>
            <a:ext cx="3200400" cy="144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1668" y="1823230"/>
            <a:ext cx="3087533" cy="2672570"/>
          </a:xfrm>
          <a:prstGeom prst="rect">
            <a:avLst/>
          </a:prstGeom>
        </p:spPr>
      </p:pic>
      <p:pic>
        <p:nvPicPr>
          <p:cNvPr id="11" name="Picture 12" descr="C:\Documents and Settings\Administrator\Desktop\i_icon_mini_login.gif">
            <a:hlinkClick r:id="" action="ppaction://hlinkshowjump?jump=nextslide"/>
            <a:hlinkHover r:id="" action="ppaction://noaction" highlightClick="1"/>
          </p:cNvPr>
          <p:cNvPicPr>
            <a:picLocks noChangeAspect="1" noChangeArrowheads="1"/>
          </p:cNvPicPr>
          <p:nvPr/>
        </p:nvPicPr>
        <p:blipFill>
          <a:blip r:embed="rId5">
            <a:lum contrast="40000"/>
            <a:extLst>
              <a:ext uri="{28A0092B-C50C-407E-A947-70E740481C1C}">
                <a14:useLocalDpi xmlns:a14="http://schemas.microsoft.com/office/drawing/2010/main" val="0"/>
              </a:ext>
            </a:extLst>
          </a:blip>
          <a:srcRect/>
          <a:stretch>
            <a:fillRect/>
          </a:stretch>
        </p:blipFill>
        <p:spPr bwMode="auto">
          <a:xfrm>
            <a:off x="6381033" y="5562601"/>
            <a:ext cx="18288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5127628" cy="6102350"/>
          </a:xfrm>
          <a:prstGeom prst="rect">
            <a:avLst/>
          </a:prstGeom>
          <a:solidFill>
            <a:schemeClr val="accent3">
              <a:lumMod val="60000"/>
              <a:lumOff val="40000"/>
            </a:schemeClr>
          </a:solidFill>
          <a:ln>
            <a:solidFill>
              <a:schemeClr val="accent5">
                <a:lumMod val="60000"/>
                <a:lumOff val="40000"/>
              </a:schemeClr>
            </a:solidFill>
          </a:ln>
          <a:effectLs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par>
                          <p:cTn id="14" fill="hold">
                            <p:stCondLst>
                              <p:cond delay="1500"/>
                            </p:stCondLst>
                            <p:childTnLst>
                              <p:par>
                                <p:cTn id="15" presetID="6"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par>
                                <p:cTn id="18" presetID="23" presetClass="entr" presetSubtype="16"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467600"/>
          </a:xfrm>
          <a:prstGeom prst="rect">
            <a:avLst/>
          </a:prstGeom>
        </p:spPr>
      </p:pic>
      <p:sp>
        <p:nvSpPr>
          <p:cNvPr id="2" name="Title 1"/>
          <p:cNvSpPr>
            <a:spLocks noGrp="1"/>
          </p:cNvSpPr>
          <p:nvPr>
            <p:ph type="title"/>
          </p:nvPr>
        </p:nvSpPr>
        <p:spPr>
          <a:xfrm>
            <a:off x="457200" y="152400"/>
            <a:ext cx="8229600" cy="609600"/>
          </a:xfrm>
        </p:spPr>
        <p:txBody>
          <a:bodyPr>
            <a:noAutofit/>
          </a:bodyPr>
          <a:lstStyle/>
          <a:p>
            <a:pPr algn="r"/>
            <a:r>
              <a:rPr lang="ar-EG" sz="3200" b="1" dirty="0" smtClean="0">
                <a:latin typeface="Andalus" pitchFamily="18" charset="-78"/>
                <a:cs typeface="Andalus" pitchFamily="18" charset="-78"/>
              </a:rPr>
              <a:t>موضوع المحاضرة</a:t>
            </a:r>
            <a:endParaRPr lang="en-US" sz="3200" b="1" dirty="0"/>
          </a:p>
        </p:txBody>
      </p:sp>
      <p:sp>
        <p:nvSpPr>
          <p:cNvPr id="3" name="Content Placeholder 2"/>
          <p:cNvSpPr>
            <a:spLocks noGrp="1"/>
          </p:cNvSpPr>
          <p:nvPr>
            <p:ph idx="1"/>
          </p:nvPr>
        </p:nvSpPr>
        <p:spPr>
          <a:xfrm>
            <a:off x="0" y="1066800"/>
            <a:ext cx="8991600" cy="5791200"/>
          </a:xfrm>
        </p:spPr>
        <p:txBody>
          <a:bodyPr>
            <a:noAutofit/>
          </a:bodyPr>
          <a:lstStyle/>
          <a:p>
            <a:pPr algn="just"/>
            <a:endParaRPr lang="ar-EG" sz="2400" b="1" dirty="0" smtClean="0">
              <a:solidFill>
                <a:schemeClr val="bg1">
                  <a:lumMod val="95000"/>
                  <a:lumOff val="5000"/>
                </a:schemeClr>
              </a:solidFill>
              <a:latin typeface="Times New Roman" pitchFamily="18" charset="0"/>
              <a:cs typeface="Times New Roman" pitchFamily="18" charset="0"/>
            </a:endParaRPr>
          </a:p>
          <a:p>
            <a:pPr marL="578358" indent="-514350">
              <a:buNone/>
            </a:pPr>
            <a:r>
              <a:rPr lang="ar-EG" sz="3200" b="1" dirty="0" smtClean="0">
                <a:solidFill>
                  <a:schemeClr val="bg1">
                    <a:lumMod val="95000"/>
                    <a:lumOff val="5000"/>
                  </a:schemeClr>
                </a:solidFill>
                <a:latin typeface="Times New Roman" pitchFamily="18" charset="0"/>
                <a:cs typeface="Times New Roman" pitchFamily="18" charset="0"/>
              </a:rPr>
              <a:t>الامراض الوظيفية فى الادارة </a:t>
            </a:r>
          </a:p>
          <a:p>
            <a:pPr marL="578358" indent="-514350" algn="just">
              <a:buNone/>
            </a:pPr>
            <a:r>
              <a:rPr lang="ar-EG" sz="2400" dirty="0" smtClean="0">
                <a:solidFill>
                  <a:schemeClr val="bg1">
                    <a:lumMod val="95000"/>
                    <a:lumOff val="5000"/>
                  </a:schemeClr>
                </a:solidFill>
                <a:latin typeface="Times New Roman" pitchFamily="18" charset="0"/>
                <a:cs typeface="Times New Roman" pitchFamily="18" charset="0"/>
              </a:rPr>
              <a:t>                     </a:t>
            </a:r>
            <a:endParaRPr lang="ar-EG" sz="2400" dirty="0">
              <a:solidFill>
                <a:schemeClr val="bg1">
                  <a:lumMod val="95000"/>
                  <a:lumOff val="5000"/>
                </a:schemeClr>
              </a:solidFill>
              <a:latin typeface="Times New Roman" pitchFamily="18" charset="0"/>
              <a:cs typeface="Times New Roman" pitchFamily="18" charset="0"/>
            </a:endParaRPr>
          </a:p>
        </p:txBody>
      </p:sp>
      <p:sp>
        <p:nvSpPr>
          <p:cNvPr id="5" name="Down Arrow 4"/>
          <p:cNvSpPr/>
          <p:nvPr/>
        </p:nvSpPr>
        <p:spPr>
          <a:xfrm>
            <a:off x="7358082" y="242886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Rectangle 5"/>
          <p:cNvSpPr/>
          <p:nvPr/>
        </p:nvSpPr>
        <p:spPr>
          <a:xfrm>
            <a:off x="3643306" y="3714752"/>
            <a:ext cx="4572000" cy="2031325"/>
          </a:xfrm>
          <a:prstGeom prst="rect">
            <a:avLst/>
          </a:prstGeom>
        </p:spPr>
        <p:txBody>
          <a:bodyPr>
            <a:spAutoFit/>
          </a:bodyPr>
          <a:lstStyle/>
          <a:p>
            <a:pPr lvl="0" algn="r" rtl="1"/>
            <a:r>
              <a:rPr lang="ar-EG" b="1" dirty="0" smtClean="0"/>
              <a:t>النفاق الإداري</a:t>
            </a:r>
          </a:p>
          <a:p>
            <a:pPr lvl="0" algn="r" rtl="1"/>
            <a:endParaRPr lang="en-US" dirty="0" smtClean="0"/>
          </a:p>
          <a:p>
            <a:pPr lvl="0" algn="r" rtl="1"/>
            <a:r>
              <a:rPr lang="ar-EG" b="1" dirty="0" smtClean="0"/>
              <a:t>التخلف الإداري</a:t>
            </a:r>
          </a:p>
          <a:p>
            <a:pPr lvl="0" algn="r" rtl="1"/>
            <a:endParaRPr lang="en-US" dirty="0" smtClean="0"/>
          </a:p>
          <a:p>
            <a:pPr lvl="0" algn="r" rtl="1"/>
            <a:r>
              <a:rPr lang="ar-EG" b="1" dirty="0" smtClean="0">
                <a:solidFill>
                  <a:schemeClr val="bg1"/>
                </a:solidFill>
              </a:rPr>
              <a:t>البيروقراطية الإدارية</a:t>
            </a:r>
          </a:p>
          <a:p>
            <a:pPr lvl="0" algn="r" rtl="1"/>
            <a:endParaRPr lang="en-US" dirty="0" smtClean="0"/>
          </a:p>
          <a:p>
            <a:pPr lvl="0" algn="r" rtl="1"/>
            <a:r>
              <a:rPr lang="ar-EG" b="1" dirty="0" smtClean="0"/>
              <a:t>الانحراف الإداري</a:t>
            </a:r>
            <a:endParaRPr lang="en-US" dirty="0" smtClean="0"/>
          </a:p>
        </p:txBody>
      </p:sp>
      <p:sp>
        <p:nvSpPr>
          <p:cNvPr id="7" name="Right Arrow 6"/>
          <p:cNvSpPr/>
          <p:nvPr/>
        </p:nvSpPr>
        <p:spPr>
          <a:xfrm>
            <a:off x="4857752" y="4857760"/>
            <a:ext cx="97840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ar-EG"/>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00034" y="428604"/>
            <a:ext cx="8229600" cy="685800"/>
          </a:xfrm>
        </p:spPr>
        <p:txBody>
          <a:bodyPr>
            <a:noAutofit/>
          </a:bodyPr>
          <a:lstStyle/>
          <a:p>
            <a:pPr algn="r"/>
            <a:r>
              <a:rPr lang="ar-EG" sz="4400" b="1" dirty="0" smtClean="0">
                <a:solidFill>
                  <a:prstClr val="black"/>
                </a:solidFill>
                <a:cs typeface="Traditional Arabic"/>
              </a:rPr>
              <a:t>البيروقراطية الإدارية :</a:t>
            </a:r>
            <a:endParaRPr lang="en-US" sz="4400" b="1" dirty="0" smtClean="0">
              <a:solidFill>
                <a:prstClr val="black"/>
              </a:solidFill>
              <a:cs typeface="Traditional Arabic"/>
            </a:endParaRPr>
          </a:p>
        </p:txBody>
      </p:sp>
      <p:sp>
        <p:nvSpPr>
          <p:cNvPr id="3" name="Content Placeholder 2"/>
          <p:cNvSpPr>
            <a:spLocks noGrp="1"/>
          </p:cNvSpPr>
          <p:nvPr>
            <p:ph idx="1"/>
          </p:nvPr>
        </p:nvSpPr>
        <p:spPr>
          <a:xfrm>
            <a:off x="457200" y="762000"/>
            <a:ext cx="8229600" cy="5692808"/>
          </a:xfrm>
        </p:spPr>
        <p:txBody>
          <a:bodyPr>
            <a:noAutofit/>
          </a:bodyPr>
          <a:lstStyle/>
          <a:p>
            <a:endParaRPr lang="ar-EG" sz="2000" dirty="0" smtClean="0">
              <a:solidFill>
                <a:schemeClr val="bg1"/>
              </a:solidFill>
            </a:endParaRPr>
          </a:p>
          <a:p>
            <a:endParaRPr lang="ar-EG" sz="2000" dirty="0" smtClean="0">
              <a:solidFill>
                <a:schemeClr val="bg1"/>
              </a:solidFill>
            </a:endParaRPr>
          </a:p>
          <a:p>
            <a:endParaRPr lang="ar-EG" sz="2000" dirty="0" smtClean="0">
              <a:solidFill>
                <a:schemeClr val="bg1"/>
              </a:solidFill>
            </a:endParaRPr>
          </a:p>
          <a:p>
            <a:endParaRPr lang="ar-EG" sz="2000" dirty="0" smtClean="0">
              <a:solidFill>
                <a:schemeClr val="bg1"/>
              </a:solidFill>
            </a:endParaRPr>
          </a:p>
          <a:p>
            <a:endParaRPr lang="ar-EG" sz="3600" dirty="0" smtClean="0">
              <a:solidFill>
                <a:schemeClr val="bg1"/>
              </a:solidFill>
            </a:endParaRPr>
          </a:p>
          <a:p>
            <a:r>
              <a:rPr lang="ar-EG" sz="3600" b="1" dirty="0" smtClean="0">
                <a:solidFill>
                  <a:prstClr val="black"/>
                </a:solidFill>
                <a:cs typeface="Traditional Arabic"/>
              </a:rPr>
              <a:t>مفهوم البيروقراطية الإدارية :</a:t>
            </a:r>
            <a:endParaRPr lang="en-US" sz="3600" b="1" dirty="0" smtClean="0">
              <a:solidFill>
                <a:prstClr val="black"/>
              </a:solidFill>
              <a:cs typeface="Traditional Arabic"/>
            </a:endParaRPr>
          </a:p>
          <a:p>
            <a:r>
              <a:rPr lang="ar-EG" sz="3600" b="1" dirty="0" smtClean="0">
                <a:solidFill>
                  <a:prstClr val="black"/>
                </a:solidFill>
                <a:cs typeface="Traditional Arabic"/>
              </a:rPr>
              <a:t>البيروقراطية تعني سيطرة طبقة من الموظفين علي المصالح الحيوية لجمهور المواطنين مما ينجم عنه البطئ في الإجراءات والتحكم في الأداء والاستبداد في اتخاذ القرارات</a:t>
            </a:r>
            <a:r>
              <a:rPr lang="ar-EG" sz="3600" dirty="0" smtClean="0"/>
              <a:t>.</a:t>
            </a:r>
            <a:r>
              <a:rPr lang="ar-SA" sz="3600" b="1" dirty="0" smtClean="0">
                <a:solidFill>
                  <a:prstClr val="black"/>
                </a:solidFill>
                <a:cs typeface="Traditional Arabic"/>
              </a:rPr>
              <a:t>. </a:t>
            </a:r>
            <a:endParaRPr lang="en-US" sz="3600" b="1" dirty="0" smtClean="0">
              <a:solidFill>
                <a:prstClr val="black"/>
              </a:solidFill>
              <a:cs typeface="Traditional Arabic"/>
            </a:endParaRPr>
          </a:p>
          <a:p>
            <a:pPr marL="578358" lvl="0" indent="-514350" algn="just">
              <a:buNone/>
            </a:pPr>
            <a:endParaRPr lang="ar-EG" sz="2000" dirty="0">
              <a:solidFill>
                <a:schemeClr val="bg1">
                  <a:lumMod val="95000"/>
                  <a:lumOff val="5000"/>
                </a:schemeClr>
              </a:solidFill>
              <a:latin typeface="Times New Roman" pitchFamily="18" charset="0"/>
              <a:cs typeface="Times New Roman" pitchFamily="18" charset="0"/>
            </a:endParaRPr>
          </a:p>
        </p:txBody>
      </p:sp>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934200"/>
          </a:xfrm>
          <a:prstGeom prst="rect">
            <a:avLst/>
          </a:prstGeom>
        </p:spPr>
      </p:pic>
      <p:sp>
        <p:nvSpPr>
          <p:cNvPr id="3" name="Content Placeholder 2"/>
          <p:cNvSpPr>
            <a:spLocks noGrp="1"/>
          </p:cNvSpPr>
          <p:nvPr>
            <p:ph idx="1"/>
          </p:nvPr>
        </p:nvSpPr>
        <p:spPr>
          <a:xfrm>
            <a:off x="0" y="990600"/>
            <a:ext cx="9144000" cy="5867400"/>
          </a:xfrm>
        </p:spPr>
        <p:txBody>
          <a:bodyPr>
            <a:normAutofit/>
          </a:bodyPr>
          <a:lstStyle/>
          <a:p>
            <a:pPr marL="0" lvl="8">
              <a:lnSpc>
                <a:spcPct val="150000"/>
              </a:lnSpc>
              <a:buNone/>
            </a:pPr>
            <a:r>
              <a:rPr lang="ar-EG" sz="2800" b="1" dirty="0" smtClean="0">
                <a:solidFill>
                  <a:prstClr val="white"/>
                </a:solidFill>
              </a:rPr>
              <a:t>نفاق</a:t>
            </a:r>
          </a:p>
          <a:p>
            <a:pPr marL="0" lvl="8">
              <a:lnSpc>
                <a:spcPct val="150000"/>
              </a:lnSpc>
              <a:buNone/>
            </a:pPr>
            <a:endParaRPr lang="ar-EG" sz="2400" b="1" dirty="0" smtClean="0">
              <a:solidFill>
                <a:prstClr val="white"/>
              </a:solidFill>
            </a:endParaRPr>
          </a:p>
          <a:p>
            <a:pPr marL="0" lvl="0" indent="0" algn="justLow" fontAlgn="base">
              <a:spcBef>
                <a:spcPct val="0"/>
              </a:spcBef>
              <a:spcAft>
                <a:spcPct val="0"/>
              </a:spcAft>
              <a:buClrTx/>
              <a:buSzTx/>
              <a:buNone/>
            </a:pPr>
            <a:r>
              <a:rPr lang="ar-EG" sz="2400" dirty="0" smtClean="0">
                <a:solidFill>
                  <a:schemeClr val="bg1"/>
                </a:solidFill>
                <a:latin typeface="Simplified Arabic" pitchFamily="18" charset="-78"/>
                <a:ea typeface="Times New Roman" pitchFamily="18" charset="0"/>
                <a:cs typeface="Simplified Arabic" pitchFamily="18" charset="-78"/>
              </a:rPr>
              <a:t>ويشير البعض إلي أن البيروقراطية تعني القوة بمعني النفوذ أو السيطرة في القرارات ويعتبر البعض البيروقراطية مصدراً للروتين وتعقيد الإجراءات وصعوبة التعامل مع الجماهير.</a:t>
            </a:r>
            <a:endParaRPr lang="en-US" sz="2400" dirty="0" smtClean="0">
              <a:solidFill>
                <a:schemeClr val="bg1"/>
              </a:solidFill>
              <a:latin typeface="Arial" pitchFamily="34" charset="0"/>
              <a:cs typeface="Arial" pitchFamily="34" charset="0"/>
            </a:endParaRPr>
          </a:p>
          <a:p>
            <a:pPr marL="0" lvl="0" indent="0" algn="justLow" eaLnBrk="0" fontAlgn="base" hangingPunct="0">
              <a:spcBef>
                <a:spcPct val="0"/>
              </a:spcBef>
              <a:spcAft>
                <a:spcPct val="0"/>
              </a:spcAft>
              <a:buClrTx/>
              <a:buSzTx/>
              <a:buNone/>
            </a:pPr>
            <a:r>
              <a:rPr lang="ar-EG" sz="2400" dirty="0" smtClean="0">
                <a:solidFill>
                  <a:schemeClr val="bg1"/>
                </a:solidFill>
                <a:latin typeface="Simplified Arabic" pitchFamily="18" charset="-78"/>
                <a:ea typeface="Times New Roman" pitchFamily="18" charset="0"/>
                <a:cs typeface="Simplified Arabic" pitchFamily="18" charset="-78"/>
              </a:rPr>
              <a:t>فالبيروقراطية ظاهرة وثيقة الصلة من حيث طبيعتها بإدارات الاتحادات والأندية ومديريات الشباب والرياضة التي تتسم بالروتين وتعقيد الإجراءات فضلاً عن التبذير والوتيرية وخلق الإشكاليات الإجرائية والبعد عن الإبتكار والتجديد ، هذا بالإضافة إلي المعني القائم علي إطلاق كلمة البيروقراطية.</a:t>
            </a:r>
            <a:endParaRPr lang="en-US" sz="2400" dirty="0" smtClean="0">
              <a:solidFill>
                <a:schemeClr val="bg1"/>
              </a:solidFill>
              <a:latin typeface="Arial" pitchFamily="34" charset="0"/>
              <a:cs typeface="Arial" pitchFamily="34" charset="0"/>
            </a:endParaRPr>
          </a:p>
          <a:p>
            <a:pPr marL="0" lvl="0" indent="0" algn="justLow" eaLnBrk="0" fontAlgn="base" hangingPunct="0">
              <a:spcBef>
                <a:spcPct val="0"/>
              </a:spcBef>
              <a:spcAft>
                <a:spcPct val="0"/>
              </a:spcAft>
              <a:buClrTx/>
              <a:buSzTx/>
              <a:buNone/>
            </a:pPr>
            <a:r>
              <a:rPr lang="ar-EG" sz="2400" dirty="0" smtClean="0">
                <a:solidFill>
                  <a:schemeClr val="bg1"/>
                </a:solidFill>
                <a:latin typeface="Simplified Arabic" pitchFamily="18" charset="-78"/>
                <a:ea typeface="Times New Roman" pitchFamily="18" charset="0"/>
                <a:cs typeface="Simplified Arabic" pitchFamily="18" charset="-78"/>
              </a:rPr>
              <a:t>والبيروقراطية منتشرة بشكل كبير وتتناسب طردياً مع القرب أو البعد عن الإنتخابات فكلما قربت الانتخابات تلاشت البيروقراطية وحل مكانها الود والتفاهم وسهولة الإجراءات والتيسيرات غير العادية في صرف الإعانات والمكافآت ودعم الأنشطة ، وعندما تنتهي الانتخابات تعود الأمور كما كانت عليه من روتين ومشاكل لا حصر لها في عملية صرف الإعانات والأدوات والملابس وأيضاً الدعم المادي للهيئات.</a:t>
            </a:r>
            <a:endParaRPr lang="ar-EG" sz="2400" dirty="0" smtClean="0">
              <a:solidFill>
                <a:schemeClr val="bg1"/>
              </a:solidFill>
              <a:latin typeface="Arial" pitchFamily="34" charset="0"/>
              <a:cs typeface="Arial" pitchFamily="34" charset="0"/>
            </a:endParaRPr>
          </a:p>
          <a:p>
            <a:pPr>
              <a:lnSpc>
                <a:spcPct val="150000"/>
              </a:lnSpc>
            </a:pPr>
            <a:endParaRPr lang="ar-EG" sz="2800" dirty="0" smtClean="0">
              <a:solidFill>
                <a:prstClr val="white"/>
              </a:solidFill>
            </a:endParaRPr>
          </a:p>
        </p:txBody>
      </p:sp>
    </p:spTree>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0" y="990600"/>
            <a:ext cx="8991600" cy="5867400"/>
          </a:xfrm>
        </p:spPr>
        <p:txBody>
          <a:bodyPr>
            <a:noAutofit/>
          </a:bodyPr>
          <a:lstStyle/>
          <a:p>
            <a:pPr algn="just">
              <a:buNone/>
            </a:pPr>
            <a:endParaRPr lang="ar-EG" sz="2400" dirty="0" smtClean="0">
              <a:solidFill>
                <a:schemeClr val="bg1"/>
              </a:solidFill>
              <a:latin typeface="Times New Roman" pitchFamily="18" charset="0"/>
              <a:cs typeface="Times New Roman" pitchFamily="18" charset="0"/>
            </a:endParaRPr>
          </a:p>
          <a:p>
            <a:pPr>
              <a:buNone/>
            </a:pPr>
            <a:r>
              <a:rPr lang="ar-EG" sz="2400" b="1" dirty="0" smtClean="0">
                <a:solidFill>
                  <a:schemeClr val="bg1"/>
                </a:solidFill>
              </a:rPr>
              <a:t>أسباب تمسك العاملين بالبيروقراطية.</a:t>
            </a:r>
          </a:p>
          <a:p>
            <a:pPr>
              <a:buNone/>
            </a:pPr>
            <a:endParaRPr lang="ar-EG" sz="2400" b="1" dirty="0" smtClean="0">
              <a:solidFill>
                <a:schemeClr val="bg1"/>
              </a:solidFill>
            </a:endParaRPr>
          </a:p>
          <a:p>
            <a:pPr>
              <a:buNone/>
            </a:pPr>
            <a:endParaRPr lang="ar-EG" sz="2400" b="1" dirty="0" smtClean="0">
              <a:solidFill>
                <a:schemeClr val="bg1"/>
              </a:solidFill>
            </a:endParaRPr>
          </a:p>
          <a:p>
            <a:pPr>
              <a:buNone/>
            </a:pPr>
            <a:endParaRPr lang="en-US" sz="2400" dirty="0" smtClean="0">
              <a:solidFill>
                <a:schemeClr val="bg1"/>
              </a:solidFill>
            </a:endParaRPr>
          </a:p>
          <a:p>
            <a:pPr>
              <a:buFont typeface="Wingdings" pitchFamily="2" charset="2"/>
              <a:buChar char="v"/>
            </a:pPr>
            <a:r>
              <a:rPr lang="ar-EG" sz="2400" dirty="0" smtClean="0">
                <a:solidFill>
                  <a:schemeClr val="bg1"/>
                </a:solidFill>
              </a:rPr>
              <a:t>	</a:t>
            </a:r>
            <a:r>
              <a:rPr lang="ar-EG" sz="2400" b="1" dirty="0" smtClean="0"/>
              <a:t>عدم تحمل المسئولية:</a:t>
            </a:r>
            <a:endParaRPr lang="en-US" sz="2400" dirty="0" smtClean="0"/>
          </a:p>
          <a:p>
            <a:r>
              <a:rPr lang="ar-EG" sz="2400" dirty="0" smtClean="0"/>
              <a:t>	يلجأ الكثير من العاملين إلي تجنب تحمل المسئولية وظهور الموظف بمظهر من يحترم ويطبق قواعد العمل كما هي موجودة في اللوائح والقوانين فإذا كان بها عيب أو قصور فإن مهمة إصلاحها أو تعديلها لا تقع علي عاتقه وإنما يختص بها غيره.</a:t>
            </a:r>
            <a:endParaRPr lang="en-US" sz="2400" dirty="0" smtClean="0"/>
          </a:p>
          <a:p>
            <a:endParaRPr lang="en-US" sz="2400" dirty="0" smtClean="0">
              <a:solidFill>
                <a:schemeClr val="bg1"/>
              </a:solidFill>
            </a:endParaRP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0" y="914400"/>
            <a:ext cx="9144000" cy="5943600"/>
          </a:xfrm>
        </p:spPr>
        <p:txBody>
          <a:bodyPr>
            <a:normAutofit/>
          </a:bodyPr>
          <a:lstStyle/>
          <a:p>
            <a:pPr>
              <a:buFont typeface="Wingdings" pitchFamily="2" charset="2"/>
              <a:buChar char="ü"/>
            </a:pPr>
            <a:endParaRPr lang="ar-EG" sz="3200" b="1" dirty="0" smtClean="0">
              <a:solidFill>
                <a:schemeClr val="bg1"/>
              </a:solidFill>
            </a:endParaRPr>
          </a:p>
          <a:p>
            <a:pPr>
              <a:buFont typeface="Wingdings" pitchFamily="2" charset="2"/>
              <a:buChar char="ü"/>
            </a:pPr>
            <a:endParaRPr lang="ar-EG" sz="3200" b="1" dirty="0" smtClean="0">
              <a:solidFill>
                <a:schemeClr val="bg1"/>
              </a:solidFill>
            </a:endParaRPr>
          </a:p>
          <a:p>
            <a:pPr>
              <a:buFont typeface="Wingdings" pitchFamily="2" charset="2"/>
              <a:buChar char="ü"/>
            </a:pPr>
            <a:endParaRPr lang="ar-EG" sz="3200" b="1" dirty="0" smtClean="0">
              <a:solidFill>
                <a:schemeClr val="bg1"/>
              </a:solidFill>
            </a:endParaRPr>
          </a:p>
          <a:p>
            <a:pPr marL="0" lvl="0" indent="0" algn="justLow" fontAlgn="base">
              <a:spcBef>
                <a:spcPct val="0"/>
              </a:spcBef>
              <a:spcAft>
                <a:spcPct val="0"/>
              </a:spcAft>
              <a:buClrTx/>
              <a:buSzTx/>
              <a:buFont typeface="Wingdings" pitchFamily="2" charset="2"/>
              <a:buChar char="v"/>
            </a:pPr>
            <a:r>
              <a:rPr lang="ar-EG" sz="3200" b="1" dirty="0" smtClean="0">
                <a:solidFill>
                  <a:schemeClr val="bg1"/>
                </a:solidFill>
                <a:latin typeface="Simplified Arabic" pitchFamily="18" charset="-78"/>
                <a:ea typeface="Times New Roman" pitchFamily="18" charset="0"/>
                <a:cs typeface="Simplified Arabic" pitchFamily="18" charset="-78"/>
              </a:rPr>
              <a:t>عدم الرغبة في بذل  الجهد :</a:t>
            </a:r>
          </a:p>
          <a:p>
            <a:pPr marL="0" lvl="0" indent="0" algn="justLow" fontAlgn="base">
              <a:spcBef>
                <a:spcPct val="0"/>
              </a:spcBef>
              <a:spcAft>
                <a:spcPct val="0"/>
              </a:spcAft>
              <a:buClrTx/>
              <a:buSzTx/>
              <a:buFont typeface="Wingdings" pitchFamily="2" charset="2"/>
              <a:buChar char="v"/>
            </a:pPr>
            <a:endParaRPr lang="en-US" sz="3200" dirty="0" smtClean="0">
              <a:solidFill>
                <a:schemeClr val="bg1"/>
              </a:solidFill>
              <a:latin typeface="Arial" pitchFamily="34" charset="0"/>
              <a:cs typeface="Arial" pitchFamily="34" charset="0"/>
            </a:endParaRPr>
          </a:p>
          <a:p>
            <a:pPr marL="0" lvl="0" indent="0" algn="justLow" eaLnBrk="0" fontAlgn="base" hangingPunct="0">
              <a:spcBef>
                <a:spcPct val="0"/>
              </a:spcBef>
              <a:spcAft>
                <a:spcPct val="0"/>
              </a:spcAft>
              <a:buClrTx/>
              <a:buSzTx/>
              <a:buNone/>
            </a:pPr>
            <a:r>
              <a:rPr lang="ar-EG" sz="3200" dirty="0" smtClean="0">
                <a:solidFill>
                  <a:schemeClr val="bg1"/>
                </a:solidFill>
                <a:latin typeface="Simplified Arabic" pitchFamily="18" charset="-78"/>
                <a:ea typeface="Times New Roman" pitchFamily="18" charset="0"/>
                <a:cs typeface="Simplified Arabic" pitchFamily="18" charset="-78"/>
              </a:rPr>
              <a:t>يدرك كثير من الموظفين أن تطبيق الإجراء الذي تعود عليه بطريقة آلية أيسر بكثير من محاولة التفكير والكشف عن طريق أخر أكثر ملاءمة للعمل المطلوب تنفيذه ويرجع تمسكه بذلك إلي عدم وجود الرغبة أو الدافع للمساعدة في الإرتقاء والتطور وحل المشكلات والكسل عن أداء الأعمال بشكل مبتكر ومفيد.</a:t>
            </a:r>
            <a:endParaRPr lang="en-US" sz="3200" dirty="0" smtClean="0">
              <a:solidFill>
                <a:schemeClr val="bg1"/>
              </a:solidFill>
              <a:latin typeface="Arial" pitchFamily="34" charset="0"/>
              <a:cs typeface="Arial" pitchFamily="34" charset="0"/>
            </a:endParaRPr>
          </a:p>
          <a:p>
            <a:endParaRPr lang="en-US" sz="3200" dirty="0" smtClean="0">
              <a:solidFill>
                <a:schemeClr val="bg1"/>
              </a:solidFill>
            </a:endParaRPr>
          </a:p>
          <a:p>
            <a:pPr algn="just"/>
            <a:endParaRPr lang="ar-EG" dirty="0">
              <a:solidFill>
                <a:schemeClr val="bg1">
                  <a:lumMod val="95000"/>
                  <a:lumOff val="5000"/>
                </a:schemeClr>
              </a:solidFill>
              <a:latin typeface="Times New Roman" pitchFamily="18" charset="0"/>
              <a:cs typeface="Times New Roman" pitchFamily="18" charset="0"/>
            </a:endParaRPr>
          </a:p>
        </p:txBody>
      </p:sp>
    </p:spTree>
  </p:cSld>
  <p:clrMapOvr>
    <a:masterClrMapping/>
  </p:clrMapOvr>
  <p:transition>
    <p:comb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7315200"/>
          </a:xfrm>
          <a:prstGeom prst="rect">
            <a:avLst/>
          </a:prstGeom>
        </p:spPr>
      </p:pic>
      <p:sp>
        <p:nvSpPr>
          <p:cNvPr id="3" name="Content Placeholder 2"/>
          <p:cNvSpPr>
            <a:spLocks noGrp="1"/>
          </p:cNvSpPr>
          <p:nvPr>
            <p:ph idx="1"/>
          </p:nvPr>
        </p:nvSpPr>
        <p:spPr>
          <a:xfrm>
            <a:off x="457200" y="228600"/>
            <a:ext cx="8229600" cy="6226208"/>
          </a:xfrm>
        </p:spPr>
        <p:txBody>
          <a:bodyPr>
            <a:normAutofit lnSpcReduction="10000"/>
          </a:bodyPr>
          <a:lstStyle/>
          <a:p>
            <a:pPr>
              <a:buNone/>
            </a:pPr>
            <a:endParaRPr lang="ar-EG" dirty="0" smtClean="0">
              <a:solidFill>
                <a:schemeClr val="bg1"/>
              </a:solidFill>
            </a:endParaRPr>
          </a:p>
          <a:p>
            <a:pPr>
              <a:buNone/>
            </a:pPr>
            <a:r>
              <a:rPr lang="ar-EG" sz="4400" dirty="0" smtClean="0">
                <a:solidFill>
                  <a:schemeClr val="bg1"/>
                </a:solidFill>
              </a:rPr>
              <a:t> </a:t>
            </a:r>
          </a:p>
          <a:p>
            <a:pPr lvl="1" eaLnBrk="0" fontAlgn="base" hangingPunct="0">
              <a:spcBef>
                <a:spcPct val="0"/>
              </a:spcBef>
              <a:spcAft>
                <a:spcPct val="0"/>
              </a:spcAft>
              <a:buFont typeface="Wingdings" pitchFamily="2" charset="2"/>
              <a:buChar char="v"/>
            </a:pPr>
            <a:r>
              <a:rPr lang="ar-EG" sz="3600" b="1" dirty="0" smtClean="0">
                <a:solidFill>
                  <a:schemeClr val="bg1"/>
                </a:solidFill>
                <a:latin typeface="Simplified Arabic" pitchFamily="18" charset="-78"/>
                <a:ea typeface="Times New Roman" pitchFamily="18" charset="0"/>
                <a:cs typeface="Simplified Arabic" pitchFamily="18" charset="-78"/>
              </a:rPr>
              <a:t>المحافظة علي المنصب </a:t>
            </a:r>
          </a:p>
          <a:p>
            <a:pPr lvl="1" eaLnBrk="0" fontAlgn="base" hangingPunct="0">
              <a:spcBef>
                <a:spcPct val="0"/>
              </a:spcBef>
              <a:spcAft>
                <a:spcPct val="0"/>
              </a:spcAft>
              <a:buFont typeface="Wingdings" pitchFamily="2" charset="2"/>
              <a:buChar char="v"/>
            </a:pPr>
            <a:endParaRPr lang="ar-EG" sz="3600" b="1" dirty="0" smtClean="0">
              <a:solidFill>
                <a:schemeClr val="bg1"/>
              </a:solidFill>
              <a:latin typeface="Simplified Arabic" pitchFamily="18" charset="-78"/>
              <a:cs typeface="Simplified Arabic" pitchFamily="18" charset="-78"/>
            </a:endParaRPr>
          </a:p>
          <a:p>
            <a:pPr lvl="1" eaLnBrk="0" fontAlgn="base" hangingPunct="0">
              <a:spcBef>
                <a:spcPct val="0"/>
              </a:spcBef>
              <a:spcAft>
                <a:spcPct val="0"/>
              </a:spcAft>
              <a:buNone/>
            </a:pPr>
            <a:endParaRPr lang="en-US" sz="3600" dirty="0" smtClean="0">
              <a:solidFill>
                <a:schemeClr val="bg1"/>
              </a:solidFill>
              <a:latin typeface="Arial" pitchFamily="34" charset="0"/>
              <a:cs typeface="Arial" pitchFamily="34" charset="0"/>
            </a:endParaRPr>
          </a:p>
          <a:p>
            <a:pPr lvl="0" eaLnBrk="0" fontAlgn="base" hangingPunct="0">
              <a:spcBef>
                <a:spcPct val="0"/>
              </a:spcBef>
              <a:spcAft>
                <a:spcPct val="0"/>
              </a:spcAft>
            </a:pPr>
            <a:r>
              <a:rPr lang="ar-EG" sz="3600" dirty="0" smtClean="0">
                <a:solidFill>
                  <a:schemeClr val="bg1"/>
                </a:solidFill>
                <a:latin typeface="Simplified Arabic" pitchFamily="18" charset="-78"/>
                <a:ea typeface="Times New Roman" pitchFamily="18" charset="0"/>
                <a:cs typeface="Simplified Arabic" pitchFamily="18" charset="-78"/>
              </a:rPr>
              <a:t>	يسعي الكثير من العاملين إذا لم يكن الغالبية العظمي منهم العمل بكل الوسائل المشروعة وغير المشروعة علي المحافظة علي منصبه في الهيئة الرياضية أو الشبابية وبالتالي يستخدم الأسلوب البيروقراطي في إدارة الهيئة إعتقاداً أن هذا الأسلوب لا يعرضه للخطأ وبالتالي البقاء في المنصب أطول فترة ممكنة.</a:t>
            </a:r>
            <a:endParaRPr lang="ar-EG" sz="3600" dirty="0" smtClean="0">
              <a:solidFill>
                <a:schemeClr val="bg1"/>
              </a:solidFill>
              <a:latin typeface="Arial" pitchFamily="34" charset="0"/>
              <a:cs typeface="Arial" pitchFamily="34" charset="0"/>
            </a:endParaRPr>
          </a:p>
          <a:p>
            <a:endParaRPr lang="ar-EG" sz="4400" dirty="0" smtClean="0">
              <a:solidFill>
                <a:schemeClr val="bg1">
                  <a:lumMod val="95000"/>
                  <a:lumOff val="5000"/>
                </a:schemeClr>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315200"/>
          </a:xfrm>
          <a:prstGeom prst="rect">
            <a:avLst/>
          </a:prstGeom>
        </p:spPr>
      </p:pic>
      <p:sp>
        <p:nvSpPr>
          <p:cNvPr id="3" name="Content Placeholder 2"/>
          <p:cNvSpPr>
            <a:spLocks noGrp="1"/>
          </p:cNvSpPr>
          <p:nvPr>
            <p:ph idx="1"/>
          </p:nvPr>
        </p:nvSpPr>
        <p:spPr>
          <a:xfrm>
            <a:off x="457200" y="228600"/>
            <a:ext cx="8229600" cy="6226208"/>
          </a:xfrm>
        </p:spPr>
        <p:txBody>
          <a:bodyPr>
            <a:normAutofit/>
          </a:bodyPr>
          <a:lstStyle/>
          <a:p>
            <a:pPr>
              <a:buNone/>
            </a:pPr>
            <a:endParaRPr lang="ar-EG" dirty="0" smtClean="0"/>
          </a:p>
          <a:p>
            <a:endParaRPr lang="ar-EG" dirty="0" smtClean="0"/>
          </a:p>
          <a:p>
            <a:endParaRPr lang="ar-EG" dirty="0" smtClean="0"/>
          </a:p>
          <a:p>
            <a:endParaRPr lang="ar-EG" dirty="0" smtClean="0"/>
          </a:p>
          <a:p>
            <a:endParaRPr lang="ar-EG" dirty="0" smtClean="0"/>
          </a:p>
          <a:p>
            <a:endParaRPr lang="ar-EG" sz="4400" dirty="0" smtClean="0"/>
          </a:p>
          <a:p>
            <a:pPr>
              <a:buNone/>
            </a:pPr>
            <a:endParaRPr lang="ar-EG" sz="4400" dirty="0" smtClean="0"/>
          </a:p>
        </p:txBody>
      </p:sp>
      <p:sp>
        <p:nvSpPr>
          <p:cNvPr id="4" name="Rectangle 3"/>
          <p:cNvSpPr/>
          <p:nvPr/>
        </p:nvSpPr>
        <p:spPr>
          <a:xfrm>
            <a:off x="571472" y="1928802"/>
            <a:ext cx="7858180" cy="3785652"/>
          </a:xfrm>
          <a:prstGeom prst="rect">
            <a:avLst/>
          </a:prstGeom>
        </p:spPr>
        <p:txBody>
          <a:bodyPr wrap="square">
            <a:spAutoFit/>
          </a:bodyPr>
          <a:lstStyle/>
          <a:p>
            <a:endParaRPr lang="ar-EG" dirty="0" smtClean="0"/>
          </a:p>
          <a:p>
            <a:pPr marL="64008" indent="0" algn="ctr">
              <a:buNone/>
            </a:pPr>
            <a:endParaRPr lang="en-US" b="1" dirty="0" smtClean="0">
              <a:solidFill>
                <a:schemeClr val="bg1"/>
              </a:solidFill>
            </a:endParaRPr>
          </a:p>
          <a:p>
            <a:pPr marL="64008" indent="0" algn="ctr">
              <a:buNone/>
            </a:pPr>
            <a:endParaRPr lang="en-US" b="1" dirty="0" smtClean="0">
              <a:solidFill>
                <a:schemeClr val="bg1"/>
              </a:solidFill>
            </a:endParaRPr>
          </a:p>
          <a:p>
            <a:pPr marL="64008" indent="0" algn="ctr">
              <a:buNone/>
            </a:pPr>
            <a:endParaRPr lang="en-US" b="1" dirty="0" smtClean="0">
              <a:solidFill>
                <a:schemeClr val="bg1"/>
              </a:solidFill>
            </a:endParaRPr>
          </a:p>
          <a:p>
            <a:pPr marL="64008" indent="0" algn="ctr">
              <a:buNone/>
            </a:pPr>
            <a:endParaRPr lang="en-US" b="1" dirty="0" smtClean="0">
              <a:solidFill>
                <a:schemeClr val="bg1"/>
              </a:solidFill>
            </a:endParaRPr>
          </a:p>
          <a:p>
            <a:pPr marL="64008" indent="0" algn="ctr">
              <a:buNone/>
            </a:pPr>
            <a:endParaRPr lang="en-US" b="1" dirty="0" smtClean="0">
              <a:solidFill>
                <a:schemeClr val="bg1"/>
              </a:solidFill>
            </a:endParaRPr>
          </a:p>
          <a:p>
            <a:pPr marL="64008" indent="0" algn="ctr">
              <a:buNone/>
            </a:pPr>
            <a:endParaRPr lang="en-US" b="1" dirty="0" smtClean="0">
              <a:solidFill>
                <a:schemeClr val="bg1"/>
              </a:solidFill>
            </a:endParaRPr>
          </a:p>
          <a:p>
            <a:pPr marL="64008" indent="0" algn="ctr">
              <a:buNone/>
            </a:pPr>
            <a:endParaRPr lang="en-US" b="1" dirty="0" smtClean="0">
              <a:solidFill>
                <a:schemeClr val="bg1"/>
              </a:solidFill>
            </a:endParaRPr>
          </a:p>
          <a:p>
            <a:pPr marL="64008" indent="0" algn="ctr">
              <a:buNone/>
            </a:pPr>
            <a:r>
              <a:rPr lang="ar-EG" sz="3200" b="1" dirty="0" smtClean="0">
                <a:solidFill>
                  <a:schemeClr val="bg1"/>
                </a:solidFill>
              </a:rPr>
              <a:t>المادة العلمية تحت مسؤلية أستاذ المقرر ودون أدنى مسؤلية علي الكلية أو الجامعة </a:t>
            </a:r>
            <a:endParaRPr lang="ar-EG" sz="3200" b="1"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232</TotalTime>
  <Words>248</Words>
  <Application>Microsoft Office PowerPoint</Application>
  <PresentationFormat>On-screen Show (4:3)</PresentationFormat>
  <Paragraphs>62</Paragraphs>
  <Slides>9</Slides>
  <Notes>3</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Verve</vt:lpstr>
      <vt:lpstr>  تطبيقات إدارة الرياضات المائية   إعداد  د/ أحمد محمد عبدالرحمن بدير    </vt:lpstr>
      <vt:lpstr>PowerPoint Presentation</vt:lpstr>
      <vt:lpstr>موضوع المحاضرة</vt:lpstr>
      <vt:lpstr>البيروقراطية الإدارية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قسم نظريات وتطبيقات الرياضات المائية سباحة الفرقة الثانية   التغذيةللسباحين  إعداد  أ.م.د/محمد عبد الحميد طه</dc:title>
  <dc:creator>elngar</dc:creator>
  <cp:lastModifiedBy>PROBOOK</cp:lastModifiedBy>
  <cp:revision>38</cp:revision>
  <dcterms:created xsi:type="dcterms:W3CDTF">2006-08-16T00:00:00Z</dcterms:created>
  <dcterms:modified xsi:type="dcterms:W3CDTF">2020-04-02T00:41:15Z</dcterms:modified>
</cp:coreProperties>
</file>